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84" r:id="rId9"/>
    <p:sldId id="282" r:id="rId10"/>
    <p:sldId id="283" r:id="rId11"/>
  </p:sldIdLst>
  <p:sldSz cx="9144000" cy="5143500" type="screen16x9"/>
  <p:notesSz cx="6858000" cy="9144000"/>
  <p:embeddedFontLst>
    <p:embeddedFont>
      <p:font typeface="Roboto Light" panose="020B0604020202020204" charset="0"/>
      <p:regular r:id="rId13"/>
      <p:bold r:id="rId14"/>
      <p:italic r:id="rId15"/>
      <p:boldItalic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  <p:embeddedFont>
      <p:font typeface="Oswald Regular" panose="020B0604020202020204" charset="-18"/>
      <p:regular r:id="rId21"/>
      <p:bold r:id="rId22"/>
    </p:embeddedFont>
    <p:embeddedFont>
      <p:font typeface="Oswald" panose="020B0604020202020204" charset="-18"/>
      <p:regular r:id="rId23"/>
      <p:bold r:id="rId24"/>
    </p:embeddedFont>
    <p:embeddedFont>
      <p:font typeface="Impact" panose="020B0806030902050204" pitchFamily="34" charset="0"/>
      <p:regular r:id="rId25"/>
    </p:embeddedFont>
    <p:embeddedFont>
      <p:font typeface="Fira Sans Extra Condensed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97340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99b7d9400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99b7d9400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9799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99b7d9400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99b7d9400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4047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99b7d9400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599b7d9400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9394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599b7d9400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599b7d9400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851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99b7d9400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599b7d9400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1519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99b7d9400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599b7d9400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4344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solidFill>
          <a:srgbClr val="FFFFF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01775" y="15996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6000"/>
              <a:buNone/>
              <a:defRPr sz="6000" b="1">
                <a:solidFill>
                  <a:srgbClr val="EFEFE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Oswald"/>
              <a:buNone/>
              <a:defRPr sz="1600" b="1">
                <a:solidFill>
                  <a:srgbClr val="D9D9D9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Oswald"/>
              <a:buNone/>
              <a:defRPr sz="1600" b="1">
                <a:solidFill>
                  <a:srgbClr val="D9D9D9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Oswald"/>
              <a:buNone/>
              <a:defRPr sz="1600" b="1">
                <a:solidFill>
                  <a:srgbClr val="D9D9D9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Oswald"/>
              <a:buNone/>
              <a:defRPr sz="1600" b="1">
                <a:solidFill>
                  <a:srgbClr val="D9D9D9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Oswald"/>
              <a:buNone/>
              <a:defRPr sz="1600" b="1">
                <a:solidFill>
                  <a:srgbClr val="D9D9D9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Oswald"/>
              <a:buNone/>
              <a:defRPr sz="1600" b="1">
                <a:solidFill>
                  <a:srgbClr val="D9D9D9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Oswald"/>
              <a:buNone/>
              <a:defRPr sz="1600" b="1">
                <a:solidFill>
                  <a:srgbClr val="D9D9D9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Oswald"/>
              <a:buNone/>
              <a:defRPr sz="1600" b="1">
                <a:solidFill>
                  <a:srgbClr val="D9D9D9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16075" y="3902500"/>
            <a:ext cx="24882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100"/>
              <a:buFont typeface="Roboto"/>
              <a:buNone/>
              <a:defRPr sz="1100" b="1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200"/>
              <a:buNone/>
              <a:defRPr>
                <a:solidFill>
                  <a:srgbClr val="D9D9D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200"/>
              <a:buNone/>
              <a:defRPr>
                <a:solidFill>
                  <a:srgbClr val="D9D9D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200"/>
              <a:buNone/>
              <a:defRPr>
                <a:solidFill>
                  <a:srgbClr val="D9D9D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200"/>
              <a:buNone/>
              <a:defRPr>
                <a:solidFill>
                  <a:srgbClr val="D9D9D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200"/>
              <a:buNone/>
              <a:defRPr>
                <a:solidFill>
                  <a:srgbClr val="D9D9D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200"/>
              <a:buNone/>
              <a:defRPr>
                <a:solidFill>
                  <a:srgbClr val="D9D9D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200"/>
              <a:buNone/>
              <a:defRPr>
                <a:solidFill>
                  <a:srgbClr val="D9D9D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200"/>
              <a:buNone/>
              <a:defRPr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676400" y="4603825"/>
            <a:ext cx="4591200" cy="684000"/>
          </a:xfrm>
          <a:prstGeom prst="rect">
            <a:avLst/>
          </a:prstGeom>
          <a:solidFill>
            <a:srgbClr val="FF92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401325" y="-125075"/>
            <a:ext cx="514500" cy="3374700"/>
          </a:xfrm>
          <a:prstGeom prst="rect">
            <a:avLst/>
          </a:prstGeom>
          <a:solidFill>
            <a:srgbClr val="FF92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7">
    <p:bg>
      <p:bgPr>
        <a:solidFill>
          <a:srgbClr val="FF929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 hasCustomPrompt="1"/>
          </p:nvPr>
        </p:nvSpPr>
        <p:spPr>
          <a:xfrm>
            <a:off x="2960925" y="988088"/>
            <a:ext cx="769200" cy="5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/>
          <p:nvPr/>
        </p:nvSpPr>
        <p:spPr>
          <a:xfrm>
            <a:off x="8847275" y="-75475"/>
            <a:ext cx="356400" cy="545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2"/>
          </p:nvPr>
        </p:nvSpPr>
        <p:spPr>
          <a:xfrm rot="-5400000">
            <a:off x="6907650" y="2291059"/>
            <a:ext cx="4232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 idx="3"/>
          </p:nvPr>
        </p:nvSpPr>
        <p:spPr>
          <a:xfrm>
            <a:off x="3664950" y="554588"/>
            <a:ext cx="3552600" cy="9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Oswald Regular"/>
              <a:buNone/>
              <a:defRPr sz="1800">
                <a:solidFill>
                  <a:schemeClr val="accent2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541275" y="955692"/>
            <a:ext cx="1906500" cy="2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 rot="-5400000">
            <a:off x="8799447" y="127964"/>
            <a:ext cx="44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20" name="Google Shape;20;p3"/>
          <p:cNvCxnSpPr/>
          <p:nvPr/>
        </p:nvCxnSpPr>
        <p:spPr>
          <a:xfrm>
            <a:off x="3008550" y="1600663"/>
            <a:ext cx="5477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3008550" y="2576138"/>
            <a:ext cx="5477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3008550" y="3568588"/>
            <a:ext cx="5477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3"/>
          <p:cNvSpPr txBox="1">
            <a:spLocks noGrp="1"/>
          </p:cNvSpPr>
          <p:nvPr>
            <p:ph type="ctrTitle" idx="4"/>
          </p:nvPr>
        </p:nvSpPr>
        <p:spPr>
          <a:xfrm rot="-5400000">
            <a:off x="-179405" y="1622825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5" hasCustomPrompt="1"/>
          </p:nvPr>
        </p:nvSpPr>
        <p:spPr>
          <a:xfrm>
            <a:off x="2960925" y="1942438"/>
            <a:ext cx="769200" cy="5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6"/>
          </p:nvPr>
        </p:nvSpPr>
        <p:spPr>
          <a:xfrm>
            <a:off x="3664950" y="1568338"/>
            <a:ext cx="3552600" cy="8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Oswald Regular"/>
              <a:buNone/>
              <a:defRPr sz="1800">
                <a:solidFill>
                  <a:schemeClr val="accent2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7"/>
          </p:nvPr>
        </p:nvSpPr>
        <p:spPr>
          <a:xfrm>
            <a:off x="6541275" y="1942442"/>
            <a:ext cx="1906500" cy="2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8" hasCustomPrompt="1"/>
          </p:nvPr>
        </p:nvSpPr>
        <p:spPr>
          <a:xfrm>
            <a:off x="2960925" y="3942663"/>
            <a:ext cx="769200" cy="5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 idx="9"/>
          </p:nvPr>
        </p:nvSpPr>
        <p:spPr>
          <a:xfrm>
            <a:off x="3664950" y="3568563"/>
            <a:ext cx="3552600" cy="8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Oswald Regular"/>
              <a:buNone/>
              <a:defRPr sz="1800">
                <a:solidFill>
                  <a:schemeClr val="accent2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3"/>
          </p:nvPr>
        </p:nvSpPr>
        <p:spPr>
          <a:xfrm>
            <a:off x="6541275" y="3950592"/>
            <a:ext cx="1906500" cy="2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14" hasCustomPrompt="1"/>
          </p:nvPr>
        </p:nvSpPr>
        <p:spPr>
          <a:xfrm>
            <a:off x="2960925" y="2955901"/>
            <a:ext cx="769200" cy="5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9F236"/>
              </a:buClr>
              <a:buSzPts val="6000"/>
              <a:buFont typeface="Impact"/>
              <a:buNone/>
              <a:defRPr sz="6000">
                <a:solidFill>
                  <a:srgbClr val="D9F23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ctrTitle" idx="15"/>
          </p:nvPr>
        </p:nvSpPr>
        <p:spPr>
          <a:xfrm>
            <a:off x="3664950" y="2581801"/>
            <a:ext cx="3552600" cy="8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Oswald Regular"/>
              <a:buNone/>
              <a:defRPr sz="1800">
                <a:solidFill>
                  <a:schemeClr val="accent2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mpact"/>
              <a:buNone/>
              <a:defRPr sz="1800">
                <a:solidFill>
                  <a:schemeClr val="accent2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6"/>
          </p:nvPr>
        </p:nvSpPr>
        <p:spPr>
          <a:xfrm>
            <a:off x="6541275" y="2929205"/>
            <a:ext cx="1906500" cy="2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None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CUSTOM_12">
    <p:bg>
      <p:bgPr>
        <a:solidFill>
          <a:srgbClr val="FFFFFF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ctrTitle"/>
          </p:nvPr>
        </p:nvSpPr>
        <p:spPr>
          <a:xfrm>
            <a:off x="727986" y="3825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Oswald"/>
              <a:buNone/>
              <a:defRPr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727975" y="2320325"/>
            <a:ext cx="24882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oboto Light"/>
              <a:buNone/>
              <a:defRPr sz="11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1200"/>
              <a:buNone/>
              <a:defRPr>
                <a:solidFill>
                  <a:srgbClr val="245E7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8847275" y="-75475"/>
            <a:ext cx="356400" cy="532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ctrTitle" idx="2"/>
          </p:nvPr>
        </p:nvSpPr>
        <p:spPr>
          <a:xfrm rot="-5400000">
            <a:off x="6907650" y="2291059"/>
            <a:ext cx="4232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 rot="-5400000">
            <a:off x="8799447" y="127964"/>
            <a:ext cx="44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3">
    <p:bg>
      <p:bgPr>
        <a:solidFill>
          <a:srgbClr val="FFFFFF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0" y="1401150"/>
            <a:ext cx="9144000" cy="2341200"/>
          </a:xfrm>
          <a:prstGeom prst="rect">
            <a:avLst/>
          </a:prstGeom>
          <a:solidFill>
            <a:srgbClr val="FF92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1859550" y="824400"/>
            <a:ext cx="5424900" cy="34947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ctrTitle"/>
          </p:nvPr>
        </p:nvSpPr>
        <p:spPr>
          <a:xfrm>
            <a:off x="1929000" y="2434950"/>
            <a:ext cx="5286000" cy="103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swald"/>
              <a:buNone/>
              <a:defRPr sz="24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8847275" y="-75475"/>
            <a:ext cx="356400" cy="531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ctrTitle" idx="2"/>
          </p:nvPr>
        </p:nvSpPr>
        <p:spPr>
          <a:xfrm rot="-5400000">
            <a:off x="6907650" y="2291059"/>
            <a:ext cx="4232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 rot="-5400000">
            <a:off x="8799447" y="127964"/>
            <a:ext cx="44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1"/>
          </p:nvPr>
        </p:nvSpPr>
        <p:spPr>
          <a:xfrm>
            <a:off x="3327900" y="3245950"/>
            <a:ext cx="24882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Roboto Light"/>
              <a:buNone/>
              <a:defRPr sz="9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900"/>
              <a:buNone/>
              <a:defRPr sz="900">
                <a:solidFill>
                  <a:srgbClr val="245E7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900"/>
              <a:buNone/>
              <a:defRPr sz="900">
                <a:solidFill>
                  <a:srgbClr val="245E7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900"/>
              <a:buNone/>
              <a:defRPr sz="900">
                <a:solidFill>
                  <a:srgbClr val="245E7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900"/>
              <a:buNone/>
              <a:defRPr sz="900">
                <a:solidFill>
                  <a:srgbClr val="245E7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900"/>
              <a:buNone/>
              <a:defRPr sz="900">
                <a:solidFill>
                  <a:srgbClr val="245E7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900"/>
              <a:buNone/>
              <a:defRPr sz="900">
                <a:solidFill>
                  <a:srgbClr val="245E7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900"/>
              <a:buNone/>
              <a:defRPr sz="900">
                <a:solidFill>
                  <a:srgbClr val="245E7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E71"/>
              </a:buClr>
              <a:buSzPts val="900"/>
              <a:buNone/>
              <a:defRPr sz="900">
                <a:solidFill>
                  <a:srgbClr val="245E7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4_2_2">
    <p:bg>
      <p:bgPr>
        <a:solidFill>
          <a:srgbClr val="FF9292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/>
          <p:nvPr/>
        </p:nvSpPr>
        <p:spPr>
          <a:xfrm>
            <a:off x="-218925" y="2993850"/>
            <a:ext cx="7934400" cy="168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8847275" y="-75475"/>
            <a:ext cx="356400" cy="531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381150" y="2740175"/>
            <a:ext cx="6972300" cy="22194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ctrTitle"/>
          </p:nvPr>
        </p:nvSpPr>
        <p:spPr>
          <a:xfrm rot="-5400000">
            <a:off x="6907650" y="2291059"/>
            <a:ext cx="4232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 rot="-5400000">
            <a:off x="8799447" y="127964"/>
            <a:ext cx="44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ubTitle" idx="1"/>
          </p:nvPr>
        </p:nvSpPr>
        <p:spPr>
          <a:xfrm>
            <a:off x="3075875" y="3662800"/>
            <a:ext cx="1665900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Roboto Light"/>
              <a:buNone/>
              <a:defRPr sz="9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ctrTitle" idx="2"/>
          </p:nvPr>
        </p:nvSpPr>
        <p:spPr>
          <a:xfrm>
            <a:off x="3065377" y="3406208"/>
            <a:ext cx="16659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sz="1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ubTitle" idx="3"/>
          </p:nvPr>
        </p:nvSpPr>
        <p:spPr>
          <a:xfrm>
            <a:off x="5042475" y="3662800"/>
            <a:ext cx="1665900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Roboto Light"/>
              <a:buNone/>
              <a:defRPr sz="9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ctrTitle" idx="4"/>
          </p:nvPr>
        </p:nvSpPr>
        <p:spPr>
          <a:xfrm>
            <a:off x="5042477" y="3406208"/>
            <a:ext cx="16659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sz="1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subTitle" idx="5"/>
          </p:nvPr>
        </p:nvSpPr>
        <p:spPr>
          <a:xfrm>
            <a:off x="1067275" y="3662800"/>
            <a:ext cx="1707900" cy="1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Roboto Light"/>
              <a:buNone/>
              <a:defRPr sz="9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None/>
              <a:defRPr sz="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ctrTitle" idx="6"/>
          </p:nvPr>
        </p:nvSpPr>
        <p:spPr>
          <a:xfrm>
            <a:off x="1088277" y="3406208"/>
            <a:ext cx="16659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swald"/>
              <a:buNone/>
              <a:defRPr sz="14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_15_1">
    <p:bg>
      <p:bgPr>
        <a:solidFill>
          <a:srgbClr val="FF9292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/>
          <p:nvPr/>
        </p:nvSpPr>
        <p:spPr>
          <a:xfrm>
            <a:off x="8847275" y="-75475"/>
            <a:ext cx="356400" cy="531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ctrTitle"/>
          </p:nvPr>
        </p:nvSpPr>
        <p:spPr>
          <a:xfrm rot="-5400000">
            <a:off x="6907650" y="2291059"/>
            <a:ext cx="4232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sldNum" idx="12"/>
          </p:nvPr>
        </p:nvSpPr>
        <p:spPr>
          <a:xfrm rot="-5400000">
            <a:off x="8799447" y="127964"/>
            <a:ext cx="44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50" name="Google Shape;150;p15"/>
          <p:cNvSpPr txBox="1">
            <a:spLocks noGrp="1"/>
          </p:cNvSpPr>
          <p:nvPr>
            <p:ph type="ctrTitle" idx="2"/>
          </p:nvPr>
        </p:nvSpPr>
        <p:spPr>
          <a:xfrm>
            <a:off x="727986" y="-646102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Oswald"/>
              <a:buNone/>
              <a:defRPr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swald"/>
              <a:buNone/>
              <a:defRPr sz="1600" b="1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DITS">
  <p:cSld name="CUSTOM_14_1_1">
    <p:bg>
      <p:bgPr>
        <a:solidFill>
          <a:srgbClr val="FFFFFF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/>
          <p:nvPr/>
        </p:nvSpPr>
        <p:spPr>
          <a:xfrm rot="-5400000" flipH="1">
            <a:off x="-1780925" y="1297325"/>
            <a:ext cx="5660100" cy="2569500"/>
          </a:xfrm>
          <a:prstGeom prst="rect">
            <a:avLst/>
          </a:prstGeom>
          <a:solidFill>
            <a:srgbClr val="FF92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9"/>
          <p:cNvSpPr txBox="1">
            <a:spLocks noGrp="1"/>
          </p:cNvSpPr>
          <p:nvPr>
            <p:ph type="body" idx="1"/>
          </p:nvPr>
        </p:nvSpPr>
        <p:spPr>
          <a:xfrm flipH="1">
            <a:off x="2841850" y="1437250"/>
            <a:ext cx="7384500" cy="22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Char char="●"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Char char="○"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Char char="■"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Char char="●"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Char char="○"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Char char="■"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Char char="●"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Roboto Light"/>
              <a:buChar char="○"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000"/>
              <a:buFont typeface="Roboto Light"/>
              <a:buChar char="■"/>
              <a:defRPr sz="10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76" name="Google Shape;176;p19"/>
          <p:cNvSpPr txBox="1">
            <a:spLocks noGrp="1"/>
          </p:cNvSpPr>
          <p:nvPr>
            <p:ph type="title"/>
          </p:nvPr>
        </p:nvSpPr>
        <p:spPr>
          <a:xfrm rot="-5400000">
            <a:off x="-1284377" y="2115261"/>
            <a:ext cx="49404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Oswald"/>
              <a:buNone/>
              <a:defRPr sz="4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77" name="Google Shape;177;p19"/>
          <p:cNvSpPr/>
          <p:nvPr/>
        </p:nvSpPr>
        <p:spPr>
          <a:xfrm>
            <a:off x="8847275" y="-75475"/>
            <a:ext cx="356400" cy="531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9"/>
          <p:cNvSpPr txBox="1">
            <a:spLocks noGrp="1"/>
          </p:cNvSpPr>
          <p:nvPr>
            <p:ph type="ctrTitle" idx="2"/>
          </p:nvPr>
        </p:nvSpPr>
        <p:spPr>
          <a:xfrm rot="-5400000">
            <a:off x="6907650" y="2291059"/>
            <a:ext cx="4232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 sz="8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700"/>
              </a:buClr>
              <a:buSzPts val="800"/>
              <a:buFont typeface="Roboto"/>
              <a:buNone/>
              <a:defRPr sz="800">
                <a:solidFill>
                  <a:srgbClr val="FFF7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sldNum" idx="12"/>
          </p:nvPr>
        </p:nvSpPr>
        <p:spPr>
          <a:xfrm rot="-5400000">
            <a:off x="8799447" y="127964"/>
            <a:ext cx="44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buNone/>
              <a:defRPr sz="800">
                <a:solidFill>
                  <a:srgbClr val="FF929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2800"/>
              <a:buFont typeface="Oswald"/>
              <a:buNone/>
              <a:defRPr sz="2800">
                <a:solidFill>
                  <a:srgbClr val="FF929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2800"/>
              <a:buFont typeface="Fira Sans Extra Condensed"/>
              <a:buNone/>
              <a:defRPr sz="2800">
                <a:solidFill>
                  <a:srgbClr val="FF929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2800"/>
              <a:buFont typeface="Fira Sans Extra Condensed"/>
              <a:buNone/>
              <a:defRPr sz="2800">
                <a:solidFill>
                  <a:srgbClr val="FF929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2800"/>
              <a:buFont typeface="Fira Sans Extra Condensed"/>
              <a:buNone/>
              <a:defRPr sz="2800">
                <a:solidFill>
                  <a:srgbClr val="FF929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2800"/>
              <a:buFont typeface="Fira Sans Extra Condensed"/>
              <a:buNone/>
              <a:defRPr sz="2800">
                <a:solidFill>
                  <a:srgbClr val="FF929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2800"/>
              <a:buFont typeface="Fira Sans Extra Condensed"/>
              <a:buNone/>
              <a:defRPr sz="2800">
                <a:solidFill>
                  <a:srgbClr val="FF929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2800"/>
              <a:buFont typeface="Fira Sans Extra Condensed"/>
              <a:buNone/>
              <a:defRPr sz="2800">
                <a:solidFill>
                  <a:srgbClr val="FF929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2800"/>
              <a:buFont typeface="Fira Sans Extra Condensed"/>
              <a:buNone/>
              <a:defRPr sz="2800">
                <a:solidFill>
                  <a:srgbClr val="FF929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9292"/>
              </a:buClr>
              <a:buSzPts val="2800"/>
              <a:buFont typeface="Fira Sans Extra Condensed"/>
              <a:buNone/>
              <a:defRPr sz="2800">
                <a:solidFill>
                  <a:srgbClr val="FF929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Light"/>
              <a:buChar char="●"/>
              <a:defRPr sz="12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Light"/>
              <a:buChar char="○"/>
              <a:defRPr sz="12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Light"/>
              <a:buChar char="■"/>
              <a:defRPr sz="12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Light"/>
              <a:buChar char="●"/>
              <a:defRPr sz="12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Light"/>
              <a:buChar char="○"/>
              <a:defRPr sz="12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Light"/>
              <a:buChar char="■"/>
              <a:defRPr sz="12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Light"/>
              <a:buChar char="●"/>
              <a:defRPr sz="12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Light"/>
              <a:buChar char="○"/>
              <a:defRPr sz="12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Font typeface="Roboto Light"/>
              <a:buChar char="■"/>
              <a:defRPr sz="12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61" r:id="rId6"/>
    <p:sldLayoutId id="214748366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NFZ-vsgxrU" TargetMode="External"/><Relationship Id="rId2" Type="http://schemas.openxmlformats.org/officeDocument/2006/relationships/hyperlink" Target="https://www.youtube.com/watch?v=HwoXD_RVET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RCgtcEz6SGk" TargetMode="External"/><Relationship Id="rId4" Type="http://schemas.openxmlformats.org/officeDocument/2006/relationships/hyperlink" Target="https://www.youtube.com/watch?v=ZKoxcNZtFh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petravukovic88@gmail.co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>
            <a:spLocks noGrp="1"/>
          </p:cNvSpPr>
          <p:nvPr>
            <p:ph type="subTitle" idx="1"/>
          </p:nvPr>
        </p:nvSpPr>
        <p:spPr>
          <a:xfrm>
            <a:off x="816075" y="3902500"/>
            <a:ext cx="24882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rgbClr val="FFFFFF"/>
                </a:solidFill>
              </a:rPr>
              <a:t>Petra Vuković, pedagoginja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92" name="Google Shape;192;p23"/>
          <p:cNvSpPr txBox="1">
            <a:spLocks noGrp="1"/>
          </p:cNvSpPr>
          <p:nvPr>
            <p:ph type="ctrTitle"/>
          </p:nvPr>
        </p:nvSpPr>
        <p:spPr>
          <a:xfrm>
            <a:off x="701775" y="1599698"/>
            <a:ext cx="3867300" cy="11845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rgbClr val="FFFFFF"/>
                </a:solidFill>
              </a:rPr>
              <a:t>SVJETSKI DAN PLESA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 rot="1102980" flipH="1">
            <a:off x="3945642" y="269730"/>
            <a:ext cx="5018910" cy="3713425"/>
          </a:xfrm>
        </p:spPr>
        <p:txBody>
          <a:bodyPr/>
          <a:lstStyle/>
          <a:p>
            <a:pPr marL="165100" indent="0" algn="ctr">
              <a:buNone/>
            </a:pPr>
            <a:r>
              <a:rPr lang="hr-HR" sz="6000" dirty="0" smtClean="0"/>
              <a:t>HVALA NA POZORNOSTI </a:t>
            </a:r>
            <a:r>
              <a:rPr lang="hr-HR" sz="6000" dirty="0" smtClean="0">
                <a:sym typeface="Wingdings" panose="05000000000000000000" pitchFamily="2" charset="2"/>
              </a:rPr>
              <a:t></a:t>
            </a:r>
            <a:endParaRPr lang="hr-HR" sz="60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Naslov 3"/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10</a:t>
            </a:fld>
            <a:endParaRPr lang="es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80440">
            <a:off x="27752" y="1739948"/>
            <a:ext cx="4299181" cy="248827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6611">
            <a:off x="6385972" y="3737936"/>
            <a:ext cx="2575599" cy="149113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429" y="-18113"/>
            <a:ext cx="4307120" cy="172284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75889">
            <a:off x="2239041" y="3123985"/>
            <a:ext cx="3622959" cy="185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3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292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 flipH="1">
            <a:off x="2256521" y="93411"/>
            <a:ext cx="2789101" cy="4918755"/>
          </a:xfrm>
        </p:spPr>
        <p:txBody>
          <a:bodyPr/>
          <a:lstStyle/>
          <a:p>
            <a:r>
              <a:rPr lang="hr-HR" sz="2400" dirty="0" smtClean="0"/>
              <a:t>Svjetski dan plesa obilježava se 29. travnja od 1982. godine</a:t>
            </a:r>
          </a:p>
          <a:p>
            <a:pPr marL="165100" indent="0">
              <a:buNone/>
            </a:pPr>
            <a:endParaRPr lang="hr-HR" sz="2400" dirty="0" smtClean="0"/>
          </a:p>
          <a:p>
            <a:r>
              <a:rPr lang="hr-HR" sz="2400" dirty="0" smtClean="0"/>
              <a:t>U Hrvatskoj se obilježava od 1999. godine</a:t>
            </a:r>
          </a:p>
          <a:p>
            <a:endParaRPr lang="hr-HR" dirty="0"/>
          </a:p>
        </p:txBody>
      </p:sp>
      <p:sp>
        <p:nvSpPr>
          <p:cNvPr id="208" name="Google Shape;208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04</a:t>
            </a:r>
            <a:endParaRPr dirty="0"/>
          </a:p>
        </p:txBody>
      </p:sp>
      <p:sp>
        <p:nvSpPr>
          <p:cNvPr id="197" name="Google Shape;197;p24"/>
          <p:cNvSpPr txBox="1">
            <a:spLocks noGrp="1"/>
          </p:cNvSpPr>
          <p:nvPr>
            <p:ph type="ctr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9292"/>
                </a:solidFill>
              </a:rPr>
              <a:t>TABLE OF CONTENTS</a:t>
            </a:r>
            <a:endParaRPr>
              <a:solidFill>
                <a:srgbClr val="FF9292"/>
              </a:solidFill>
            </a:endParaRPr>
          </a:p>
        </p:txBody>
      </p:sp>
      <p:sp>
        <p:nvSpPr>
          <p:cNvPr id="198" name="Google Shape;198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2</a:t>
            </a:fld>
            <a:endParaRPr/>
          </a:p>
        </p:txBody>
      </p:sp>
      <p:sp>
        <p:nvSpPr>
          <p:cNvPr id="209" name="Google Shape;209;p24"/>
          <p:cNvSpPr txBox="1">
            <a:spLocks noGrp="1"/>
          </p:cNvSpPr>
          <p:nvPr>
            <p:ph type="ctrTitle" idx="4294967295"/>
          </p:nvPr>
        </p:nvSpPr>
        <p:spPr>
          <a:xfrm>
            <a:off x="5592763" y="3568700"/>
            <a:ext cx="3551237" cy="8826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ENROLLMENT PROCESS</a:t>
            </a:r>
            <a:endParaRPr/>
          </a:p>
        </p:txBody>
      </p:sp>
      <p:pic>
        <p:nvPicPr>
          <p:cNvPr id="200" name="Google Shape;200;p24"/>
          <p:cNvPicPr preferRelativeResize="0"/>
          <p:nvPr/>
        </p:nvPicPr>
        <p:blipFill rotWithShape="1">
          <a:blip r:embed="rId3">
            <a:alphaModFix/>
          </a:blip>
          <a:srcRect l="16427" r="23728"/>
          <a:stretch/>
        </p:blipFill>
        <p:spPr>
          <a:xfrm>
            <a:off x="0" y="0"/>
            <a:ext cx="20541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4"/>
          <p:cNvPicPr preferRelativeResize="0"/>
          <p:nvPr/>
        </p:nvPicPr>
        <p:blipFill rotWithShape="1">
          <a:blip r:embed="rId4">
            <a:alphaModFix/>
          </a:blip>
          <a:srcRect l="20081" r="20081"/>
          <a:stretch/>
        </p:blipFill>
        <p:spPr>
          <a:xfrm>
            <a:off x="1" y="0"/>
            <a:ext cx="20541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0149" y="324764"/>
            <a:ext cx="3552371" cy="453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/>
          <p:nvPr/>
        </p:nvSpPr>
        <p:spPr>
          <a:xfrm>
            <a:off x="194471" y="732526"/>
            <a:ext cx="4238700" cy="2172000"/>
          </a:xfrm>
          <a:prstGeom prst="rect">
            <a:avLst/>
          </a:prstGeom>
          <a:solidFill>
            <a:srgbClr val="FF92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5"/>
          <p:cNvSpPr txBox="1">
            <a:spLocks noGrp="1"/>
          </p:cNvSpPr>
          <p:nvPr>
            <p:ph type="ctrTitle"/>
          </p:nvPr>
        </p:nvSpPr>
        <p:spPr>
          <a:xfrm>
            <a:off x="194471" y="742800"/>
            <a:ext cx="3914454" cy="6181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Vrste plesa:</a:t>
            </a:r>
            <a:endParaRPr dirty="0"/>
          </a:p>
        </p:txBody>
      </p:sp>
      <p:sp>
        <p:nvSpPr>
          <p:cNvPr id="220" name="Google Shape;220;p25"/>
          <p:cNvSpPr txBox="1">
            <a:spLocks noGrp="1"/>
          </p:cNvSpPr>
          <p:nvPr>
            <p:ph type="subTitle" idx="1"/>
          </p:nvPr>
        </p:nvSpPr>
        <p:spPr>
          <a:xfrm>
            <a:off x="356594" y="1513321"/>
            <a:ext cx="3914454" cy="1238856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Autofit/>
          </a:bodyPr>
          <a:lstStyle/>
          <a:p>
            <a:pPr marL="171450" lvl="0" indent="-171450"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hr-HR" sz="1600" dirty="0"/>
              <a:t>Balet</a:t>
            </a:r>
          </a:p>
          <a:p>
            <a:pPr marL="171450" lvl="0" indent="-171450"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hr-HR" sz="1600" dirty="0"/>
              <a:t>Jazz dance</a:t>
            </a:r>
          </a:p>
          <a:p>
            <a:pPr marL="171450" lvl="0" indent="-171450"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hr-HR" sz="1600" dirty="0"/>
              <a:t>Suvremeni ples</a:t>
            </a:r>
          </a:p>
          <a:p>
            <a:pPr marL="171450" lvl="0" indent="-171450"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hr-HR" sz="1600" dirty="0"/>
              <a:t>Društveni plesovi</a:t>
            </a:r>
          </a:p>
          <a:p>
            <a:pPr marL="171450" lvl="0" indent="-171450"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hr-HR" sz="1600" dirty="0" err="1"/>
              <a:t>Step</a:t>
            </a:r>
            <a:endParaRPr lang="hr-HR" sz="1600" dirty="0"/>
          </a:p>
          <a:p>
            <a:pPr marL="171450" lvl="0" indent="-171450"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hr-HR" sz="1600" dirty="0"/>
              <a:t>Folklor</a:t>
            </a:r>
          </a:p>
          <a:p>
            <a:pPr marL="171450" lvl="0" indent="-171450"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hr-HR" sz="1600" dirty="0"/>
              <a:t>Street Dance</a:t>
            </a:r>
          </a:p>
          <a:p>
            <a:pPr marL="171450" lvl="0" indent="-171450"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hr-HR" sz="1600" dirty="0"/>
              <a:t>Športski ples</a:t>
            </a:r>
            <a:endParaRPr sz="1600" dirty="0"/>
          </a:p>
        </p:txBody>
      </p:sp>
      <p:sp>
        <p:nvSpPr>
          <p:cNvPr id="221" name="Google Shape;221;p25"/>
          <p:cNvSpPr txBox="1">
            <a:spLocks noGrp="1"/>
          </p:cNvSpPr>
          <p:nvPr>
            <p:ph type="ctrTitle" idx="2"/>
          </p:nvPr>
        </p:nvSpPr>
        <p:spPr>
          <a:xfrm rot="-5400000">
            <a:off x="6907650" y="2291059"/>
            <a:ext cx="4232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INTRODUCTION</a:t>
            </a:r>
            <a:endParaRPr/>
          </a:p>
        </p:txBody>
      </p:sp>
      <p:sp>
        <p:nvSpPr>
          <p:cNvPr id="222" name="Google Shape;222;p25"/>
          <p:cNvSpPr txBox="1">
            <a:spLocks noGrp="1"/>
          </p:cNvSpPr>
          <p:nvPr>
            <p:ph type="sldNum" idx="12"/>
          </p:nvPr>
        </p:nvSpPr>
        <p:spPr>
          <a:xfrm rot="-5400000">
            <a:off x="8799447" y="127964"/>
            <a:ext cx="448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>
            <a:spLocks noGrp="1"/>
          </p:cNvSpPr>
          <p:nvPr>
            <p:ph type="ctrTitle" idx="2"/>
          </p:nvPr>
        </p:nvSpPr>
        <p:spPr>
          <a:xfrm rot="-5400000">
            <a:off x="6907650" y="2291059"/>
            <a:ext cx="4232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9292"/>
                </a:solidFill>
              </a:rPr>
              <a:t>QUOTE</a:t>
            </a:r>
            <a:endParaRPr>
              <a:solidFill>
                <a:srgbClr val="FF9292"/>
              </a:solidFill>
            </a:endParaRPr>
          </a:p>
        </p:txBody>
      </p:sp>
      <p:sp>
        <p:nvSpPr>
          <p:cNvPr id="228" name="Google Shape;228;p26"/>
          <p:cNvSpPr txBox="1">
            <a:spLocks noGrp="1"/>
          </p:cNvSpPr>
          <p:nvPr>
            <p:ph type="sldNum" idx="12"/>
          </p:nvPr>
        </p:nvSpPr>
        <p:spPr>
          <a:xfrm rot="-5400000">
            <a:off x="8799447" y="127964"/>
            <a:ext cx="448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4</a:t>
            </a:fld>
            <a:endParaRPr/>
          </a:p>
        </p:txBody>
      </p:sp>
      <p:sp>
        <p:nvSpPr>
          <p:cNvPr id="229" name="Google Shape;229;p26"/>
          <p:cNvSpPr txBox="1">
            <a:spLocks noGrp="1"/>
          </p:cNvSpPr>
          <p:nvPr>
            <p:ph type="ctrTitle"/>
          </p:nvPr>
        </p:nvSpPr>
        <p:spPr>
          <a:xfrm>
            <a:off x="1929000" y="1633590"/>
            <a:ext cx="5286000" cy="20342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hr-HR" sz="1800" dirty="0"/>
              <a:t>‘Trenutak kad prestanemo plesati i pjevati, prestanemo uživati u pričama i pronalaziti utjehu u tišini, bit će trenutak kad ćemo izgubiti dušu. Plesanje, pjevanje, pričanje priča i tišina naša su četiri univerzalna melema’</a:t>
            </a:r>
            <a:br>
              <a:rPr lang="hr-HR" sz="1800" dirty="0"/>
            </a:br>
            <a:r>
              <a:rPr lang="hr-HR" sz="1800" dirty="0" err="1"/>
              <a:t>Gabrielle</a:t>
            </a:r>
            <a:r>
              <a:rPr lang="hr-HR" sz="1800" dirty="0"/>
              <a:t> Roth, začetnica plesa ‘5 ritmova’</a:t>
            </a:r>
            <a:endParaRPr sz="18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33" y="3667873"/>
            <a:ext cx="2571750" cy="142875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408" y="100364"/>
            <a:ext cx="2040592" cy="1950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7"/>
          <p:cNvSpPr txBox="1">
            <a:spLocks noGrp="1"/>
          </p:cNvSpPr>
          <p:nvPr>
            <p:ph type="ctrTitle"/>
          </p:nvPr>
        </p:nvSpPr>
        <p:spPr>
          <a:xfrm rot="-5400000">
            <a:off x="6907650" y="2291059"/>
            <a:ext cx="4232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9292"/>
                </a:solidFill>
              </a:rPr>
              <a:t>OUR TEACHING METHOD</a:t>
            </a:r>
            <a:endParaRPr>
              <a:solidFill>
                <a:srgbClr val="FF9292"/>
              </a:solidFill>
            </a:endParaRPr>
          </a:p>
        </p:txBody>
      </p:sp>
      <p:sp>
        <p:nvSpPr>
          <p:cNvPr id="236" name="Google Shape;236;p27"/>
          <p:cNvSpPr txBox="1">
            <a:spLocks noGrp="1"/>
          </p:cNvSpPr>
          <p:nvPr>
            <p:ph type="sldNum" idx="12"/>
          </p:nvPr>
        </p:nvSpPr>
        <p:spPr>
          <a:xfrm rot="-5400000">
            <a:off x="8799447" y="127964"/>
            <a:ext cx="448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5</a:t>
            </a:fld>
            <a:endParaRPr/>
          </a:p>
        </p:txBody>
      </p:sp>
      <p:sp>
        <p:nvSpPr>
          <p:cNvPr id="237" name="Google Shape;237;p27"/>
          <p:cNvSpPr txBox="1">
            <a:spLocks noGrp="1"/>
          </p:cNvSpPr>
          <p:nvPr>
            <p:ph type="ctrTitle" idx="2"/>
          </p:nvPr>
        </p:nvSpPr>
        <p:spPr>
          <a:xfrm>
            <a:off x="378619" y="315656"/>
            <a:ext cx="8272220" cy="9707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Utjecaj plesa:</a:t>
            </a:r>
            <a:endParaRPr dirty="0"/>
          </a:p>
        </p:txBody>
      </p:sp>
      <p:sp>
        <p:nvSpPr>
          <p:cNvPr id="245" name="Google Shape;245;p27"/>
          <p:cNvSpPr txBox="1">
            <a:spLocks noGrp="1"/>
          </p:cNvSpPr>
          <p:nvPr>
            <p:ph type="subTitle" idx="4294967295"/>
          </p:nvPr>
        </p:nvSpPr>
        <p:spPr>
          <a:xfrm>
            <a:off x="378618" y="1397284"/>
            <a:ext cx="8272221" cy="3554859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285750" indent="-285750" algn="just">
              <a:spcAft>
                <a:spcPts val="1600"/>
              </a:spcAft>
            </a:pPr>
            <a:r>
              <a:rPr lang="hr-HR" sz="1800" b="1" dirty="0" smtClean="0">
                <a:latin typeface="Roboto"/>
                <a:ea typeface="Roboto"/>
                <a:cs typeface="Roboto"/>
                <a:sym typeface="Roboto"/>
              </a:rPr>
              <a:t>Utjecaj na osobni i društveni razvoj</a:t>
            </a:r>
          </a:p>
          <a:p>
            <a:pPr marL="285750" indent="-285750" algn="just">
              <a:spcAft>
                <a:spcPts val="1600"/>
              </a:spcAft>
            </a:pPr>
            <a:r>
              <a:rPr lang="hr-HR" sz="1800" b="1" dirty="0" smtClean="0">
                <a:latin typeface="Roboto"/>
                <a:ea typeface="Roboto"/>
                <a:cs typeface="Roboto"/>
                <a:sym typeface="Roboto"/>
              </a:rPr>
              <a:t>Fizički razvoj</a:t>
            </a:r>
          </a:p>
          <a:p>
            <a:pPr marL="285750" indent="-285750" algn="just">
              <a:spcAft>
                <a:spcPts val="1600"/>
              </a:spcAft>
            </a:pPr>
            <a:r>
              <a:rPr lang="hr-HR" sz="1800" b="1" dirty="0" smtClean="0">
                <a:latin typeface="Roboto"/>
                <a:ea typeface="Roboto"/>
                <a:cs typeface="Roboto"/>
                <a:sym typeface="Roboto"/>
              </a:rPr>
              <a:t>Umjetničke vještine</a:t>
            </a:r>
          </a:p>
          <a:p>
            <a:pPr marL="285750" indent="-285750" algn="just">
              <a:spcAft>
                <a:spcPts val="1600"/>
              </a:spcAft>
            </a:pPr>
            <a:r>
              <a:rPr lang="hr-HR" sz="1800" b="1" dirty="0" smtClean="0">
                <a:latin typeface="Roboto"/>
                <a:ea typeface="Roboto"/>
                <a:cs typeface="Roboto"/>
                <a:sym typeface="Roboto"/>
              </a:rPr>
              <a:t>Matematičko razmišljanje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endParaRPr lang="hr-HR" sz="1800"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>
              <a:spcAft>
                <a:spcPts val="1600"/>
              </a:spcAft>
              <a:buNone/>
            </a:pPr>
            <a:r>
              <a:rPr lang="hr-HR" sz="2200" b="1" dirty="0">
                <a:latin typeface="Roboto"/>
                <a:ea typeface="Roboto"/>
                <a:cs typeface="Roboto"/>
                <a:sym typeface="Roboto"/>
              </a:rPr>
              <a:t>Ples pogoduje držanju tijela, hodanju, gracioznosti pokreta, a svakako ne treba ni odbaciti druženja i prva </a:t>
            </a:r>
            <a:r>
              <a:rPr lang="hr-HR" sz="2200" b="1" dirty="0" smtClean="0">
                <a:latin typeface="Roboto"/>
                <a:ea typeface="Roboto"/>
                <a:cs typeface="Roboto"/>
                <a:sym typeface="Roboto"/>
              </a:rPr>
              <a:t>prijateljstva.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endParaRPr sz="1100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34127">
            <a:off x="4868448" y="611240"/>
            <a:ext cx="3614251" cy="2655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"/>
          <p:cNvSpPr txBox="1">
            <a:spLocks noGrp="1"/>
          </p:cNvSpPr>
          <p:nvPr>
            <p:ph type="ctrTitle"/>
          </p:nvPr>
        </p:nvSpPr>
        <p:spPr>
          <a:xfrm rot="-5400000">
            <a:off x="6907650" y="2291059"/>
            <a:ext cx="4232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9292"/>
                </a:solidFill>
              </a:rPr>
              <a:t>WHAT SET US APART</a:t>
            </a:r>
            <a:endParaRPr>
              <a:solidFill>
                <a:srgbClr val="FF9292"/>
              </a:solidFill>
            </a:endParaRPr>
          </a:p>
        </p:txBody>
      </p:sp>
      <p:sp>
        <p:nvSpPr>
          <p:cNvPr id="258" name="Google Shape;258;p28"/>
          <p:cNvSpPr txBox="1">
            <a:spLocks noGrp="1"/>
          </p:cNvSpPr>
          <p:nvPr>
            <p:ph type="sldNum" idx="12"/>
          </p:nvPr>
        </p:nvSpPr>
        <p:spPr>
          <a:xfrm rot="-5400000">
            <a:off x="8799447" y="127964"/>
            <a:ext cx="448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6</a:t>
            </a:fld>
            <a:endParaRPr/>
          </a:p>
        </p:txBody>
      </p:sp>
      <p:pic>
        <p:nvPicPr>
          <p:cNvPr id="265" name="Google Shape;265;p28"/>
          <p:cNvPicPr preferRelativeResize="0"/>
          <p:nvPr/>
        </p:nvPicPr>
        <p:blipFill rotWithShape="1">
          <a:blip r:embed="rId3">
            <a:alphaModFix/>
          </a:blip>
          <a:srcRect r="10634" b="30531"/>
          <a:stretch/>
        </p:blipFill>
        <p:spPr>
          <a:xfrm>
            <a:off x="342900" y="-666750"/>
            <a:ext cx="7362826" cy="32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avokutnik 7"/>
          <p:cNvSpPr/>
          <p:nvPr/>
        </p:nvSpPr>
        <p:spPr>
          <a:xfrm>
            <a:off x="1738313" y="308101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1800" dirty="0"/>
              <a:t>‘Plešemo dok se smijemo, plešemo dok plačemo, plešemo iz ludila, plešemo iz straha, plešemo za nadu, plešemo za vrisak. Mi smo plesači, mi kreiramo snove’</a:t>
            </a:r>
          </a:p>
          <a:p>
            <a:pPr algn="ctr"/>
            <a:r>
              <a:rPr lang="hr-HR" sz="1800" dirty="0"/>
              <a:t>Albert Einstein, fizičar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7</a:t>
            </a:fld>
            <a:endParaRPr lang="es"/>
          </a:p>
        </p:txBody>
      </p:sp>
      <p:sp>
        <p:nvSpPr>
          <p:cNvPr id="9" name="Naslov 8"/>
          <p:cNvSpPr>
            <a:spLocks noGrp="1"/>
          </p:cNvSpPr>
          <p:nvPr>
            <p:ph type="ctrTitle" idx="6"/>
          </p:nvPr>
        </p:nvSpPr>
        <p:spPr>
          <a:xfrm>
            <a:off x="513708" y="3406208"/>
            <a:ext cx="6822040" cy="919212"/>
          </a:xfrm>
        </p:spPr>
        <p:txBody>
          <a:bodyPr/>
          <a:lstStyle/>
          <a:p>
            <a:r>
              <a:rPr lang="hr-HR" sz="3600" dirty="0" smtClean="0"/>
              <a:t>ZAPLEŠIMO ZAJEDNO I OPUSTIMO SE </a:t>
            </a:r>
            <a:r>
              <a:rPr lang="hr-HR" sz="3600" dirty="0" smtClean="0">
                <a:sym typeface="Wingdings" panose="05000000000000000000" pitchFamily="2" charset="2"/>
              </a:rPr>
              <a:t> </a:t>
            </a:r>
            <a:endParaRPr lang="hr-HR" sz="3600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844" y="0"/>
            <a:ext cx="5068156" cy="353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0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zervirano mjesto teksta 10"/>
          <p:cNvSpPr>
            <a:spLocks noGrp="1"/>
          </p:cNvSpPr>
          <p:nvPr>
            <p:ph type="body" idx="1"/>
          </p:nvPr>
        </p:nvSpPr>
        <p:spPr>
          <a:xfrm flipH="1">
            <a:off x="2568538" y="246580"/>
            <a:ext cx="6020657" cy="4685016"/>
          </a:xfrm>
        </p:spPr>
        <p:txBody>
          <a:bodyPr/>
          <a:lstStyle/>
          <a:p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www.youtube.com/watch?v=HwoXD_RVETg</a:t>
            </a: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www.youtube.com/watch?v=ZNFZ-vsgxrU</a:t>
            </a:r>
            <a:endParaRPr lang="hr-HR" dirty="0" smtClean="0"/>
          </a:p>
          <a:p>
            <a:pPr marL="165100" indent="0">
              <a:buNone/>
            </a:pPr>
            <a:endParaRPr lang="hr-HR" dirty="0" smtClean="0"/>
          </a:p>
          <a:p>
            <a:endParaRPr lang="hr-HR" dirty="0"/>
          </a:p>
          <a:p>
            <a:r>
              <a:rPr lang="hr-HR" dirty="0">
                <a:hlinkClick r:id="rId4"/>
              </a:rPr>
              <a:t>https://</a:t>
            </a:r>
            <a:r>
              <a:rPr lang="hr-HR" dirty="0" smtClean="0">
                <a:hlinkClick r:id="rId4"/>
              </a:rPr>
              <a:t>www.youtube.com/watch?v=ZKoxcNZtFhY</a:t>
            </a: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>
                <a:hlinkClick r:id="rId5"/>
              </a:rPr>
              <a:t>https://</a:t>
            </a:r>
            <a:r>
              <a:rPr lang="hr-HR" dirty="0" smtClean="0">
                <a:hlinkClick r:id="rId5"/>
              </a:rPr>
              <a:t>www.youtube.com/watch?v=RCgtcEz6SGk</a:t>
            </a:r>
            <a:endParaRPr lang="hr-HR" dirty="0" smtClean="0"/>
          </a:p>
          <a:p>
            <a:endParaRPr lang="hr-HR" dirty="0"/>
          </a:p>
          <a:p>
            <a:pPr marL="165100" indent="0">
              <a:buNone/>
            </a:pPr>
            <a:endParaRPr lang="hr-HR" dirty="0"/>
          </a:p>
        </p:txBody>
      </p:sp>
      <p:sp>
        <p:nvSpPr>
          <p:cNvPr id="10" name="Naslov 9"/>
          <p:cNvSpPr>
            <a:spLocks noGrp="1"/>
          </p:cNvSpPr>
          <p:nvPr>
            <p:ph type="title"/>
          </p:nvPr>
        </p:nvSpPr>
        <p:spPr>
          <a:xfrm rot="17921765">
            <a:off x="-1284377" y="2115261"/>
            <a:ext cx="4940400" cy="896700"/>
          </a:xfrm>
        </p:spPr>
        <p:txBody>
          <a:bodyPr/>
          <a:lstStyle/>
          <a:p>
            <a:r>
              <a:rPr lang="hr-HR" dirty="0" smtClean="0"/>
              <a:t>Pogledajte videa:</a:t>
            </a:r>
            <a:endParaRPr lang="hr-HR" dirty="0"/>
          </a:p>
        </p:txBody>
      </p:sp>
      <p:sp>
        <p:nvSpPr>
          <p:cNvPr id="12" name="Naslov 11"/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8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4140989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teksta 6"/>
          <p:cNvSpPr>
            <a:spLocks noGrp="1"/>
          </p:cNvSpPr>
          <p:nvPr>
            <p:ph type="body" idx="1"/>
          </p:nvPr>
        </p:nvSpPr>
        <p:spPr>
          <a:xfrm flipH="1">
            <a:off x="2286000" y="872054"/>
            <a:ext cx="6049926" cy="4114615"/>
          </a:xfrm>
        </p:spPr>
        <p:txBody>
          <a:bodyPr/>
          <a:lstStyle/>
          <a:p>
            <a:r>
              <a:rPr lang="hr-HR" sz="2000" dirty="0" smtClean="0"/>
              <a:t>Odaberite pjesmu</a:t>
            </a:r>
          </a:p>
          <a:p>
            <a:r>
              <a:rPr lang="hr-HR" sz="2000" dirty="0" smtClean="0"/>
              <a:t>Osmislite koreografiju</a:t>
            </a:r>
          </a:p>
          <a:p>
            <a:r>
              <a:rPr lang="hr-HR" sz="2000" dirty="0" smtClean="0"/>
              <a:t>Otplešite i snimite se</a:t>
            </a:r>
          </a:p>
          <a:p>
            <a:r>
              <a:rPr lang="hr-HR" sz="2000" dirty="0" smtClean="0"/>
              <a:t>Video pošaljite pedagoginji </a:t>
            </a:r>
          </a:p>
          <a:p>
            <a:pPr marL="165100" indent="0">
              <a:buNone/>
            </a:pPr>
            <a:r>
              <a:rPr lang="hr-HR" sz="2000" dirty="0"/>
              <a:t> </a:t>
            </a:r>
            <a:r>
              <a:rPr lang="hr-HR" sz="2000" dirty="0" smtClean="0"/>
              <a:t>    (u privatnu poruku na </a:t>
            </a:r>
            <a:r>
              <a:rPr lang="hr-HR" sz="2000" dirty="0" err="1" smtClean="0"/>
              <a:t>Edmodu</a:t>
            </a:r>
            <a:r>
              <a:rPr lang="hr-HR" sz="2000" dirty="0" smtClean="0"/>
              <a:t>, e-mail:</a:t>
            </a:r>
          </a:p>
          <a:p>
            <a:pPr marL="165100" indent="0">
              <a:buNone/>
            </a:pPr>
            <a:r>
              <a:rPr lang="hr-HR" sz="2000" dirty="0">
                <a:hlinkClick r:id="rId2"/>
              </a:rPr>
              <a:t> </a:t>
            </a:r>
            <a:r>
              <a:rPr lang="hr-HR" sz="2000" dirty="0" smtClean="0">
                <a:hlinkClick r:id="rId2"/>
              </a:rPr>
              <a:t>     petravukovic88@gmail.com</a:t>
            </a:r>
            <a:r>
              <a:rPr lang="hr-HR" sz="2000" dirty="0" smtClean="0"/>
              <a:t>)</a:t>
            </a:r>
          </a:p>
          <a:p>
            <a:r>
              <a:rPr lang="hr-HR" sz="2000" b="1" dirty="0" smtClean="0"/>
              <a:t>ROK: </a:t>
            </a:r>
            <a:r>
              <a:rPr lang="hr-HR" sz="2000" dirty="0" smtClean="0"/>
              <a:t>4. svibnja 2020.</a:t>
            </a:r>
          </a:p>
          <a:p>
            <a:pPr marL="165100" indent="0">
              <a:buNone/>
            </a:pPr>
            <a:endParaRPr lang="hr-HR" sz="2000" dirty="0" smtClean="0"/>
          </a:p>
          <a:p>
            <a:pPr marL="165100" indent="0" algn="ctr">
              <a:buNone/>
            </a:pPr>
            <a:r>
              <a:rPr lang="hr-HR" sz="2000" dirty="0" smtClean="0"/>
              <a:t>Pedagoginja će složiti video sa svim snimkama </a:t>
            </a:r>
            <a:r>
              <a:rPr lang="hr-HR" sz="2000" dirty="0" smtClean="0">
                <a:sym typeface="Wingdings" panose="05000000000000000000" pitchFamily="2" charset="2"/>
              </a:rPr>
              <a:t> te podijeliti s vama </a:t>
            </a:r>
          </a:p>
          <a:p>
            <a:pPr marL="165100" indent="0" algn="ctr">
              <a:buNone/>
            </a:pPr>
            <a:endParaRPr lang="hr-HR" sz="2000" dirty="0" smtClean="0">
              <a:sym typeface="Wingdings" panose="05000000000000000000" pitchFamily="2" charset="2"/>
            </a:endParaRPr>
          </a:p>
          <a:p>
            <a:pPr marL="165100" indent="0" algn="ctr">
              <a:buNone/>
            </a:pPr>
            <a:r>
              <a:rPr lang="hr-HR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(TREBAMO ŠIRITI POZITIVNU ENERGIJU, PA VAS MOLIM DA SE UKLJUČIMO U ŠTO VEĆEM BROJU)</a:t>
            </a: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 rot="1694205">
            <a:off x="4564096" y="1215700"/>
            <a:ext cx="4940400" cy="896700"/>
          </a:xfrm>
        </p:spPr>
        <p:txBody>
          <a:bodyPr/>
          <a:lstStyle/>
          <a:p>
            <a:r>
              <a:rPr lang="hr-HR" dirty="0" smtClean="0"/>
              <a:t>VAŠ ZADATAK:</a:t>
            </a:r>
            <a:br>
              <a:rPr lang="hr-HR" dirty="0" smtClean="0"/>
            </a:br>
            <a:r>
              <a:rPr lang="hr-HR" dirty="0" smtClean="0"/>
              <a:t>(tko želi </a:t>
            </a:r>
            <a:r>
              <a:rPr lang="hr-HR" dirty="0" smtClean="0">
                <a:sym typeface="Wingdings" panose="05000000000000000000" pitchFamily="2" charset="2"/>
              </a:rPr>
              <a:t>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8" name="Naslov 7"/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9</a:t>
            </a:fld>
            <a:endParaRPr lang="es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1793" y="306861"/>
            <a:ext cx="2734751" cy="467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7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 Dance Academy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270</Words>
  <Application>Microsoft Office PowerPoint</Application>
  <PresentationFormat>Prikaz na zaslonu (16:9)</PresentationFormat>
  <Paragraphs>65</Paragraphs>
  <Slides>10</Slides>
  <Notes>6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9" baseType="lpstr">
      <vt:lpstr>Roboto Light</vt:lpstr>
      <vt:lpstr>Arial</vt:lpstr>
      <vt:lpstr>Wingdings</vt:lpstr>
      <vt:lpstr>Roboto</vt:lpstr>
      <vt:lpstr>Oswald Regular</vt:lpstr>
      <vt:lpstr>Oswald</vt:lpstr>
      <vt:lpstr>Impact</vt:lpstr>
      <vt:lpstr>Fira Sans Extra Condensed</vt:lpstr>
      <vt:lpstr>Be Dance Academy</vt:lpstr>
      <vt:lpstr>SVJETSKI DAN PLESA</vt:lpstr>
      <vt:lpstr>04</vt:lpstr>
      <vt:lpstr>Vrste plesa:</vt:lpstr>
      <vt:lpstr>QUOTE</vt:lpstr>
      <vt:lpstr>OUR TEACHING METHOD</vt:lpstr>
      <vt:lpstr>WHAT SET US APART</vt:lpstr>
      <vt:lpstr>PowerPointova prezentacija</vt:lpstr>
      <vt:lpstr>Pogledajte videa:</vt:lpstr>
      <vt:lpstr>VAŠ ZADATAK: (tko želi )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PLESA</dc:title>
  <dc:creator>Osnovna škola</dc:creator>
  <cp:lastModifiedBy>Osnovna škola</cp:lastModifiedBy>
  <cp:revision>25</cp:revision>
  <dcterms:modified xsi:type="dcterms:W3CDTF">2020-04-24T12:05:57Z</dcterms:modified>
</cp:coreProperties>
</file>